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9" r:id="rId3"/>
    <p:sldId id="283" r:id="rId4"/>
    <p:sldId id="261" r:id="rId5"/>
    <p:sldId id="281" r:id="rId6"/>
    <p:sldId id="286" r:id="rId7"/>
    <p:sldId id="267" r:id="rId8"/>
    <p:sldId id="293" r:id="rId9"/>
    <p:sldId id="292" r:id="rId10"/>
    <p:sldId id="287" r:id="rId11"/>
    <p:sldId id="290" r:id="rId12"/>
    <p:sldId id="301" r:id="rId13"/>
    <p:sldId id="302" r:id="rId14"/>
    <p:sldId id="303" r:id="rId15"/>
    <p:sldId id="306" r:id="rId16"/>
    <p:sldId id="304" r:id="rId17"/>
    <p:sldId id="305" r:id="rId18"/>
    <p:sldId id="288" r:id="rId19"/>
    <p:sldId id="294" r:id="rId20"/>
    <p:sldId id="295" r:id="rId21"/>
    <p:sldId id="289" r:id="rId22"/>
    <p:sldId id="268" r:id="rId23"/>
    <p:sldId id="296" r:id="rId24"/>
    <p:sldId id="307" r:id="rId25"/>
    <p:sldId id="269" r:id="rId26"/>
    <p:sldId id="299" r:id="rId27"/>
    <p:sldId id="297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Title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3"/>
            <p14:sldId id="261"/>
            <p14:sldId id="281"/>
          </p14:sldIdLst>
        </p14:section>
        <p14:section name="Topic 1 - ThingLink" id="{6D9936A3-3945-4757-BC8B-B5C252D8E036}">
          <p14:sldIdLst>
            <p14:sldId id="286"/>
            <p14:sldId id="267"/>
            <p14:sldId id="293"/>
            <p14:sldId id="292"/>
            <p14:sldId id="287"/>
          </p14:sldIdLst>
        </p14:section>
        <p14:section name="Topic 2 - Adobe Spark" id="{5115947A-2A3F-4512-B152-060F0B3C6D1D}">
          <p14:sldIdLst>
            <p14:sldId id="290"/>
            <p14:sldId id="301"/>
            <p14:sldId id="302"/>
            <p14:sldId id="303"/>
            <p14:sldId id="306"/>
            <p14:sldId id="304"/>
            <p14:sldId id="305"/>
          </p14:sldIdLst>
        </p14:section>
        <p14:section name="Topic 2 - Nearpod" id="{0C830D70-C9C6-46D2-8BF6-46F562C9F23D}">
          <p14:sldIdLst>
            <p14:sldId id="288"/>
            <p14:sldId id="294"/>
            <p14:sldId id="295"/>
            <p14:sldId id="289"/>
            <p14:sldId id="268"/>
            <p14:sldId id="296"/>
            <p14:sldId id="307"/>
            <p14:sldId id="269"/>
            <p14:sldId id="299"/>
            <p14:sldId id="297"/>
          </p14:sldIdLst>
        </p14:section>
        <p14:section name="2 Hour Wrap Up" id="{790CEF5B-569A-4C2F-BED5-750B08C0E5AD}">
          <p14:sldIdLst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82A8"/>
    <a:srgbClr val="0C40B4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83977" autoAdjust="0"/>
  </p:normalViewPr>
  <p:slideViewPr>
    <p:cSldViewPr>
      <p:cViewPr>
        <p:scale>
          <a:sx n="79" d="100"/>
          <a:sy n="79" d="100"/>
        </p:scale>
        <p:origin x="-40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3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2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1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7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1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4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67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9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1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2398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63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6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9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984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1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7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2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lien@sdale.org" TargetMode="External"/><Relationship Id="rId3" Type="http://schemas.openxmlformats.org/officeDocument/2006/relationships/tags" Target="../tags/tag3.xml"/><Relationship Id="rId7" Type="http://schemas.openxmlformats.org/officeDocument/2006/relationships/hyperlink" Target="https://twitter.com/boots2lien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learnwithlien.com/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park.adobe.com/gallery/education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learnwithlien.com/reading-links.html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park.adobe.com/gallery/photography/example/change-your-perspective/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oice.adobe.com/a/39nyN/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uact=8&amp;ved=0ahUKEwjn8YvAl5HNAhUlE1IKHUlFCP0QtwIIGzAA&amp;url=https://www.youtube.com/watch?v%3DPs1WVjVyRtk&amp;usg=AFQjCNFGgFsQR1KKI5O_nv7JH0JT3XlH1w&amp;sig2=znnkmtp6Dhd7ZFOZcqEptQ&amp;bvm=bv.123664746,d.aX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earpo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s.nearpod.com/j/DNYCB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jpeg"/><Relationship Id="rId11" Type="http://schemas.openxmlformats.org/officeDocument/2006/relationships/image" Target="../media/image16.png"/><Relationship Id="rId5" Type="http://schemas.openxmlformats.org/officeDocument/2006/relationships/hyperlink" Target="https://s.nearpod.com/j/HTXGF" TargetMode="External"/><Relationship Id="rId10" Type="http://schemas.openxmlformats.org/officeDocument/2006/relationships/image" Target="../media/image20.jpeg"/><Relationship Id="rId4" Type="http://schemas.openxmlformats.org/officeDocument/2006/relationships/notesSlide" Target="../notesSlides/notesSlide20.xml"/><Relationship Id="rId9" Type="http://schemas.openxmlformats.org/officeDocument/2006/relationships/hyperlink" Target="https://s.nearpod.com/j/LXIK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dobespark.zendesk.com/hc/en-us/categories/202688167-Adobe-Spark" TargetMode="External"/><Relationship Id="rId3" Type="http://schemas.openxmlformats.org/officeDocument/2006/relationships/tags" Target="../tags/tag30.xml"/><Relationship Id="rId7" Type="http://schemas.openxmlformats.org/officeDocument/2006/relationships/hyperlink" Target="https://nearpod.zendesk.com/hc/en-us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hyperlink" Target="https://www.thinglink.com/help/Rich%20Media%20Tags" TargetMode="Externa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Relationship Id="rId9" Type="http://schemas.openxmlformats.org/officeDocument/2006/relationships/hyperlink" Target="mailto:jlien@sdale.or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hinglink&amp;oq=Thinglink&amp;aqs=chrome..69i60j69i57j69i60l2j0l2.3693j0j7&amp;sourceid=chrome&amp;ie=UTF-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thinglink.com/scene/653011113247506432" TargetMode="External"/><Relationship Id="rId12" Type="http://schemas.openxmlformats.org/officeDocument/2006/relationships/image" Target="../media/image1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11" Type="http://schemas.openxmlformats.org/officeDocument/2006/relationships/hyperlink" Target="https://www.thinglink.com/scene/721377403150008321" TargetMode="External"/><Relationship Id="rId5" Type="http://schemas.openxmlformats.org/officeDocument/2006/relationships/hyperlink" Target="https://www.thinglink.com/scene/705536882313789440" TargetMode="External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6.xml"/><Relationship Id="rId9" Type="http://schemas.openxmlformats.org/officeDocument/2006/relationships/hyperlink" Target="https://www.thinglink.com/scene/7873796931992944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hinglin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795013614674116609" TargetMode="External"/><Relationship Id="rId7" Type="http://schemas.openxmlformats.org/officeDocument/2006/relationships/hyperlink" Target="https://www.google.com/search?q=results+driven+leadership&amp;safe=active&amp;espv=2&amp;biw=1422&amp;bih=750&amp;source=lnms&amp;tbm=isch&amp;sa=X&amp;ved=0ahUKEwjp4tihkpfNAhVO6WMKHdn6AxMQ_AUIBygC&amp;dpr=0.9#imgrc=HlieFji9zQ50_M%3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www.thinglink.com/help/Rich%20Media%20Tags" TargetMode="External"/><Relationship Id="rId4" Type="http://schemas.openxmlformats.org/officeDocument/2006/relationships/hyperlink" Target="https://www.thinglink.com/help/Tips%20for%20Tagg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Beyond PowerPoint Presentations</a:t>
            </a:r>
            <a:r>
              <a:rPr lang="en-US" dirty="0" smtClean="0">
                <a:solidFill>
                  <a:srgbClr val="0C40B4"/>
                </a:solidFill>
              </a:rPr>
              <a:t> </a:t>
            </a:r>
            <a:endParaRPr lang="en-US" dirty="0">
              <a:solidFill>
                <a:srgbClr val="0C40B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528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n-lt"/>
              </a:rPr>
              <a:t>Julie Lien, </a:t>
            </a:r>
            <a:r>
              <a:rPr lang="en-US" sz="2400" dirty="0" err="1" smtClean="0">
                <a:latin typeface="+mn-lt"/>
              </a:rPr>
              <a:t>MEd.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  <a:hlinkClick r:id="rId6"/>
              </a:rPr>
              <a:t>www.learnwithlien.com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  <a:hlinkClick r:id="rId7"/>
              </a:rPr>
              <a:t>@boots2lien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  <a:hlinkClick r:id="rId8"/>
              </a:rPr>
              <a:t>jlien@sdale.org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57200"/>
            <a:ext cx="618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Welcome.  I am honored you chose to come to this session!</a:t>
            </a:r>
            <a:endParaRPr lang="en-US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12" y="2667000"/>
            <a:ext cx="711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6705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On May 20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, Adobe launched a rebranding of three separate mobile app products.  These 3 products merged into one web platform product now called Adobe Spark.  </a:t>
            </a:r>
            <a:br>
              <a:rPr lang="en-US" sz="3100" dirty="0" smtClean="0"/>
            </a:br>
            <a:r>
              <a:rPr lang="en-US" sz="2000" i="1" dirty="0" smtClean="0"/>
              <a:t>(Although all three are still available as iOS apps.)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So now….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Adobe Slate - </a:t>
            </a:r>
            <a:r>
              <a:rPr lang="en-US" sz="3100" dirty="0" smtClean="0">
                <a:solidFill>
                  <a:srgbClr val="0070C0"/>
                </a:solidFill>
              </a:rPr>
              <a:t>Adobe Spark Page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Adobe Post - </a:t>
            </a:r>
            <a:r>
              <a:rPr lang="en-US" sz="3100" dirty="0" smtClean="0">
                <a:solidFill>
                  <a:srgbClr val="0070C0"/>
                </a:solidFill>
              </a:rPr>
              <a:t>Adobe Spark Post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Adobe Voice - </a:t>
            </a:r>
            <a:r>
              <a:rPr lang="en-US" sz="3100" dirty="0" smtClean="0">
                <a:solidFill>
                  <a:srgbClr val="0070C0"/>
                </a:solidFill>
              </a:rPr>
              <a:t>Adobe Spark Video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346192" y="36576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7728" y="2276190"/>
            <a:ext cx="6870193" cy="2293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5106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-1676400"/>
            <a:ext cx="11807631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7620000" cy="5715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Getting started:</a:t>
            </a:r>
            <a:endParaRPr lang="en-US" sz="7200" dirty="0">
              <a:solidFill>
                <a:srgbClr val="0070C0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>
                <a:hlinkClick r:id="rId3"/>
              </a:rPr>
              <a:t>https://spark.adobe.com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smtClean="0"/>
              <a:t>Notice the navigation parts of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 </a:t>
            </a:r>
            <a:r>
              <a:rPr lang="en-US" sz="3200" dirty="0" smtClean="0"/>
              <a:t>     the launch page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 smtClean="0">
                <a:solidFill>
                  <a:srgbClr val="0070C0"/>
                </a:solidFill>
              </a:rPr>
              <a:t>My Projects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 smtClean="0">
                <a:solidFill>
                  <a:srgbClr val="0070C0"/>
                </a:solidFill>
              </a:rPr>
              <a:t>Inspiration Gallery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 smtClean="0">
                <a:solidFill>
                  <a:srgbClr val="0070C0"/>
                </a:solidFill>
              </a:rPr>
              <a:t>Blog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-8763000"/>
            <a:ext cx="9445431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7620000" cy="5715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Inspiration Gallery:</a:t>
            </a:r>
            <a:endParaRPr lang="en-US" sz="4800" dirty="0">
              <a:solidFill>
                <a:srgbClr val="0070C0"/>
              </a:solidFill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 smtClean="0"/>
              <a:t>Select a category under </a:t>
            </a:r>
            <a:r>
              <a:rPr lang="en-US" sz="3200" dirty="0" smtClean="0">
                <a:solidFill>
                  <a:srgbClr val="0C40B4"/>
                </a:solidFill>
                <a:hlinkClick r:id="rId5"/>
              </a:rPr>
              <a:t>#</a:t>
            </a:r>
            <a:r>
              <a:rPr lang="en-US" sz="3200" dirty="0" err="1" smtClean="0">
                <a:solidFill>
                  <a:srgbClr val="0C40B4"/>
                </a:solidFill>
                <a:hlinkClick r:id="rId5"/>
              </a:rPr>
              <a:t>SparksMade</a:t>
            </a:r>
            <a:endParaRPr lang="en-US" sz="3200" dirty="0" smtClean="0">
              <a:solidFill>
                <a:srgbClr val="0C40B4"/>
              </a:solidFill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 smtClean="0"/>
              <a:t>Inspirations are available for a variety of categories.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 smtClean="0"/>
              <a:t>Based on your category, the inspirations shown will be examples of </a:t>
            </a:r>
            <a:r>
              <a:rPr lang="en-US" sz="3200" dirty="0" smtClean="0">
                <a:solidFill>
                  <a:srgbClr val="0070C0"/>
                </a:solidFill>
              </a:rPr>
              <a:t>Posts, Pages, and Videos.</a:t>
            </a:r>
          </a:p>
        </p:txBody>
      </p:sp>
    </p:spTree>
    <p:extLst>
      <p:ext uri="{BB962C8B-B14F-4D97-AF65-F5344CB8AC3E}">
        <p14:creationId xmlns:p14="http://schemas.microsoft.com/office/powerpoint/2010/main" val="3255958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6600" y="-1151463"/>
            <a:ext cx="18360831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" y="1371600"/>
            <a:ext cx="8305800" cy="57150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Inspiration Gallery:</a:t>
            </a:r>
            <a:endParaRPr lang="en-US" sz="7200" dirty="0">
              <a:solidFill>
                <a:srgbClr val="0070C0"/>
              </a:solidFill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endParaRPr lang="en-US" sz="3200" b="1" u="sng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4500" b="1" u="sng" dirty="0" smtClean="0">
                <a:solidFill>
                  <a:srgbClr val="0070C0"/>
                </a:solidFill>
              </a:rPr>
              <a:t>Post</a:t>
            </a:r>
            <a:r>
              <a:rPr lang="en-US" sz="3200" dirty="0" smtClean="0"/>
              <a:t> – a single graphic/photo with text </a:t>
            </a:r>
            <a:r>
              <a:rPr lang="en-US" sz="3200" i="1" dirty="0" smtClean="0">
                <a:solidFill>
                  <a:srgbClr val="0070C0"/>
                </a:solidFill>
              </a:rPr>
              <a:t>(Banner example)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hlinkClick r:id="rId5"/>
              </a:rPr>
              <a:t>http</a:t>
            </a:r>
            <a:r>
              <a:rPr lang="en-US" sz="3200" dirty="0">
                <a:hlinkClick r:id="rId5"/>
              </a:rPr>
              <a:t>://www.learnwithlien.com/reading-links.html</a:t>
            </a:r>
            <a:r>
              <a:rPr lang="en-US" sz="3200" dirty="0"/>
              <a:t> </a:t>
            </a:r>
            <a:endParaRPr lang="en-US" sz="3200" dirty="0" smtClean="0"/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Type text for your image and select a graphic size (social media)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You are presented with an option for how your text could look over a photo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To change the photo select </a:t>
            </a:r>
            <a:r>
              <a:rPr lang="en-US" sz="3200" b="1" dirty="0" smtClean="0">
                <a:solidFill>
                  <a:srgbClr val="0070C0"/>
                </a:solidFill>
              </a:rPr>
              <a:t>replace</a:t>
            </a:r>
            <a:r>
              <a:rPr lang="en-US" sz="3200" dirty="0" smtClean="0">
                <a:solidFill>
                  <a:srgbClr val="0070C0"/>
                </a:solidFill>
              </a:rPr>
              <a:t>.  </a:t>
            </a:r>
          </a:p>
          <a:p>
            <a:pPr marL="1828800" lvl="3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i="1" dirty="0" smtClean="0"/>
              <a:t>You may upload photo file from your computer or select from the 5 other photo selection options.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Your text now appears on your photo.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Navigation upper right</a:t>
            </a:r>
          </a:p>
          <a:p>
            <a:pPr marL="1828800" lvl="3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Resize, Theme, Palette, Photo, and Text</a:t>
            </a:r>
          </a:p>
          <a:p>
            <a:pPr marL="1828800" lvl="3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Toggle through these options to personalize your post.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</a:rPr>
              <a:t>Share</a:t>
            </a:r>
            <a:r>
              <a:rPr lang="en-US" sz="3200" dirty="0" smtClean="0"/>
              <a:t> in center (share or download)</a:t>
            </a:r>
          </a:p>
          <a:p>
            <a:pPr lvl="2">
              <a:lnSpc>
                <a:spcPct val="12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6869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1800" y="4495800"/>
            <a:ext cx="18360831" cy="1556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6200"/>
            <a:ext cx="9067800" cy="60198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en-US" sz="11000" dirty="0" smtClean="0">
                <a:solidFill>
                  <a:srgbClr val="0C40B4"/>
                </a:solidFill>
              </a:rPr>
              <a:t>Inspiration Gallery:</a:t>
            </a:r>
            <a:endParaRPr lang="en-US" sz="11000" dirty="0">
              <a:solidFill>
                <a:srgbClr val="0C40B4"/>
              </a:solidFill>
            </a:endParaRPr>
          </a:p>
          <a:p>
            <a:pPr lvl="2">
              <a:lnSpc>
                <a:spcPct val="120000"/>
              </a:lnSpc>
            </a:pPr>
            <a:endParaRPr lang="en-US" sz="3200" dirty="0" smtClean="0"/>
          </a:p>
          <a:p>
            <a:pPr marL="971550" lvl="1" indent="-514350">
              <a:lnSpc>
                <a:spcPct val="120000"/>
              </a:lnSpc>
              <a:buAutoNum type="alphaUcPeriod" startAt="2"/>
            </a:pPr>
            <a:r>
              <a:rPr lang="en-US" sz="7000" b="1" u="sng" dirty="0" smtClean="0">
                <a:solidFill>
                  <a:srgbClr val="0070C0"/>
                </a:solidFill>
              </a:rPr>
              <a:t>Page</a:t>
            </a:r>
            <a:r>
              <a:rPr lang="en-US" sz="5900" dirty="0" smtClean="0"/>
              <a:t> - a web page creation product to share a story/idea on the web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dirty="0">
                <a:hlinkClick r:id="rId5"/>
              </a:rPr>
              <a:t>Photography Perspective Example</a:t>
            </a:r>
            <a:endParaRPr lang="en-US" sz="5900" dirty="0"/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dirty="0" smtClean="0"/>
              <a:t>Use photos, text and video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b="1" dirty="0" smtClean="0">
                <a:solidFill>
                  <a:srgbClr val="0070C0"/>
                </a:solidFill>
              </a:rPr>
              <a:t>Title the page and select a primary background photo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dirty="0" smtClean="0"/>
              <a:t>Prompted to add photo, text, links, video, photo grid or glideshow</a:t>
            </a:r>
            <a:r>
              <a:rPr lang="en-US" sz="5900" dirty="0"/>
              <a:t> </a:t>
            </a:r>
            <a:r>
              <a:rPr lang="en-US" sz="5900" dirty="0" smtClean="0"/>
              <a:t>to </a:t>
            </a:r>
            <a:r>
              <a:rPr lang="en-US" sz="5900" b="1" dirty="0" smtClean="0">
                <a:solidFill>
                  <a:srgbClr val="0070C0"/>
                </a:solidFill>
              </a:rPr>
              <a:t>add content to the web page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dirty="0" smtClean="0"/>
              <a:t>The page can be as long as the author desires to cover the content. 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dirty="0" smtClean="0"/>
              <a:t>As the page is viewed photos can be scrolling windows, screen width, centered or uploaded as a grid of images.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b="1" dirty="0" smtClean="0">
                <a:solidFill>
                  <a:srgbClr val="0070C0"/>
                </a:solidFill>
              </a:rPr>
              <a:t>Preview and Share </a:t>
            </a:r>
            <a:r>
              <a:rPr lang="en-US" sz="5900" dirty="0" smtClean="0"/>
              <a:t>at the top center  </a:t>
            </a:r>
            <a:r>
              <a:rPr lang="en-US" sz="5900" i="1" dirty="0" smtClean="0"/>
              <a:t>(create link)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900" dirty="0" smtClean="0"/>
              <a:t>Student reports or research can be an excellent use of this product.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3661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-1684863"/>
            <a:ext cx="4644831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" y="228600"/>
            <a:ext cx="7924800" cy="6324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US" sz="16000" dirty="0" smtClean="0">
                <a:solidFill>
                  <a:srgbClr val="0070C0"/>
                </a:solidFill>
              </a:rPr>
              <a:t>Inspiration Gallery:</a:t>
            </a:r>
          </a:p>
          <a:p>
            <a:pPr lvl="1">
              <a:lnSpc>
                <a:spcPct val="120000"/>
              </a:lnSpc>
            </a:pPr>
            <a:r>
              <a:rPr lang="en-US" sz="11200" b="1" dirty="0" smtClean="0">
                <a:solidFill>
                  <a:srgbClr val="0070C0"/>
                </a:solidFill>
              </a:rPr>
              <a:t>C.  </a:t>
            </a:r>
            <a:r>
              <a:rPr lang="en-US" sz="11200" b="1" u="sng" dirty="0" smtClean="0">
                <a:solidFill>
                  <a:srgbClr val="0070C0"/>
                </a:solidFill>
              </a:rPr>
              <a:t>Video</a:t>
            </a:r>
            <a:r>
              <a:rPr lang="en-US" sz="11200" dirty="0" smtClean="0">
                <a:solidFill>
                  <a:srgbClr val="0070C0"/>
                </a:solidFill>
              </a:rPr>
              <a:t> </a:t>
            </a:r>
            <a:r>
              <a:rPr lang="en-US" sz="5600" dirty="0" smtClean="0"/>
              <a:t>–</a:t>
            </a:r>
            <a:r>
              <a:rPr lang="en-US" sz="7200" dirty="0" smtClean="0"/>
              <a:t> Pictures, text and your voice with background music      </a:t>
            </a:r>
            <a:endParaRPr lang="en-US" sz="7200" dirty="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b="1" dirty="0" smtClean="0">
                <a:solidFill>
                  <a:srgbClr val="0070C0"/>
                </a:solidFill>
              </a:rPr>
              <a:t>Title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</a:rPr>
              <a:t>your story and select a theme/template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dirty="0" smtClean="0"/>
              <a:t>Promote an Idea, Tell What Happened, A Hero’s Journey, Show and Tell, Teach a Lesson….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dirty="0" smtClean="0"/>
              <a:t>These themes are helpful by suggesting what could be entered next in the video product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dirty="0" smtClean="0"/>
              <a:t>Navigation in upper right:  </a:t>
            </a:r>
            <a:r>
              <a:rPr lang="en-US" sz="7200" b="1" dirty="0" smtClean="0">
                <a:solidFill>
                  <a:srgbClr val="0070C0"/>
                </a:solidFill>
              </a:rPr>
              <a:t>Theme, Music, Layout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  <a:r>
              <a:rPr lang="en-US" sz="7200" dirty="0" smtClean="0"/>
              <a:t>to meet your story telling needs</a:t>
            </a:r>
            <a:endParaRPr lang="en-US" sz="7200" b="1" dirty="0" smtClean="0">
              <a:solidFill>
                <a:srgbClr val="0C40B4"/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b="1" dirty="0" smtClean="0">
                <a:solidFill>
                  <a:srgbClr val="0070C0"/>
                </a:solidFill>
              </a:rPr>
              <a:t>Begin with an image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smtClean="0"/>
              <a:t>or even an image with text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b="1" dirty="0" smtClean="0">
                <a:solidFill>
                  <a:srgbClr val="0070C0"/>
                </a:solidFill>
              </a:rPr>
              <a:t>Narrate the message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smtClean="0"/>
              <a:t>for that image (Remembered to hold mic button down as you record your voice and for a bit longer when finished talking.)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b="1" dirty="0">
                <a:solidFill>
                  <a:srgbClr val="0070C0"/>
                </a:solidFill>
              </a:rPr>
              <a:t>A</a:t>
            </a:r>
            <a:r>
              <a:rPr lang="en-US" sz="7200" b="1" dirty="0" smtClean="0">
                <a:solidFill>
                  <a:srgbClr val="0070C0"/>
                </a:solidFill>
              </a:rPr>
              <a:t>dd the next image with narratio</a:t>
            </a:r>
            <a:r>
              <a:rPr lang="en-US" sz="7200" dirty="0" smtClean="0">
                <a:solidFill>
                  <a:srgbClr val="0070C0"/>
                </a:solidFill>
              </a:rPr>
              <a:t>n</a:t>
            </a:r>
            <a:r>
              <a:rPr lang="en-US" sz="7200" dirty="0" smtClean="0"/>
              <a:t> until you have created your whole message.</a:t>
            </a: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 smtClean="0"/>
              <a:t>You can rerecord each page as many times as needed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b="1" dirty="0" smtClean="0">
                <a:solidFill>
                  <a:srgbClr val="0070C0"/>
                </a:solidFill>
              </a:rPr>
              <a:t>Final product is a seamless video story </a:t>
            </a:r>
            <a:r>
              <a:rPr lang="en-US" sz="7200" dirty="0" smtClean="0"/>
              <a:t>with your narration, including images to support your message with pleasant background music.  The music is part of the theme or can be changed.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b="1" dirty="0" smtClean="0">
                <a:solidFill>
                  <a:srgbClr val="0070C0"/>
                </a:solidFill>
              </a:rPr>
              <a:t>Preview, Share, or download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hlinkClick r:id="rId5"/>
              </a:rPr>
              <a:t>Personal example for </a:t>
            </a:r>
            <a:r>
              <a:rPr lang="en-US" sz="7200" dirty="0" err="1" smtClean="0">
                <a:hlinkClick r:id="rId5"/>
              </a:rPr>
              <a:t>J.Lien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99710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2672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Nearpod is an interactive presentation platform.  The creator </a:t>
            </a:r>
            <a:r>
              <a:rPr lang="en-US" dirty="0" smtClean="0"/>
              <a:t>can upload </a:t>
            </a:r>
            <a:r>
              <a:rPr lang="en-US" dirty="0"/>
              <a:t>an existing PowerPoint that </a:t>
            </a:r>
            <a:r>
              <a:rPr lang="en-US" dirty="0" smtClean="0"/>
              <a:t>can </a:t>
            </a:r>
            <a:r>
              <a:rPr lang="en-US" dirty="0"/>
              <a:t>then </a:t>
            </a:r>
            <a:r>
              <a:rPr lang="en-US" dirty="0" smtClean="0"/>
              <a:t>be modified </a:t>
            </a:r>
            <a:r>
              <a:rPr lang="en-US" dirty="0"/>
              <a:t>to embed quizzes, polls, videos, images, drawing-boards, open-ended responses at strategic points in the lesson.  The teacher/facilitator is able to capture these responses in real </a:t>
            </a:r>
            <a:r>
              <a:rPr lang="en-US" dirty="0" smtClean="0"/>
              <a:t>time, select </a:t>
            </a:r>
            <a:r>
              <a:rPr lang="en-US" dirty="0"/>
              <a:t>certain ones to display as </a:t>
            </a:r>
            <a:r>
              <a:rPr lang="en-US" dirty="0" smtClean="0"/>
              <a:t>examples, </a:t>
            </a:r>
            <a:r>
              <a:rPr lang="en-US" dirty="0"/>
              <a:t>or show a graph of responses gathered.  All responses are captured and retained for the teacher/facilitator to review after the presentation as formative data.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0"/>
            <a:ext cx="462987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0" y="-1752600"/>
            <a:ext cx="11807631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7620000" cy="57150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Getting started:</a:t>
            </a:r>
            <a:endParaRPr lang="en-US" sz="4800" dirty="0">
              <a:solidFill>
                <a:srgbClr val="0070C0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000" dirty="0" smtClean="0"/>
              <a:t>Go to </a:t>
            </a:r>
            <a:r>
              <a:rPr lang="en-US" sz="3000" dirty="0" smtClean="0">
                <a:hlinkClick r:id="rId4"/>
              </a:rPr>
              <a:t>https://nearpod.com</a:t>
            </a:r>
            <a:endParaRPr lang="en-US" sz="30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000" dirty="0" smtClean="0"/>
              <a:t>Notice parts of the launch page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000" dirty="0" smtClean="0"/>
              <a:t>Center buttons</a:t>
            </a:r>
          </a:p>
          <a:p>
            <a:pPr marL="1485900" lvl="2" indent="-571500">
              <a:lnSpc>
                <a:spcPct val="120000"/>
              </a:lnSpc>
              <a:buFont typeface="+mj-lt"/>
              <a:buAutoNum type="romanLcPeriod"/>
            </a:pPr>
            <a:r>
              <a:rPr lang="en-US" sz="3000" b="1" dirty="0" smtClean="0">
                <a:solidFill>
                  <a:srgbClr val="0070C0"/>
                </a:solidFill>
              </a:rPr>
              <a:t>Create a Teacher Account</a:t>
            </a:r>
          </a:p>
          <a:p>
            <a:pPr marL="1485900" lvl="2" indent="-571500">
              <a:lnSpc>
                <a:spcPct val="120000"/>
              </a:lnSpc>
              <a:buFont typeface="+mj-lt"/>
              <a:buAutoNum type="romanLcPeriod"/>
            </a:pPr>
            <a:r>
              <a:rPr lang="en-US" sz="3000" b="1" dirty="0" smtClean="0">
                <a:solidFill>
                  <a:srgbClr val="0070C0"/>
                </a:solidFill>
              </a:rPr>
              <a:t>Enter PIN to join a Lesson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000" dirty="0" smtClean="0"/>
              <a:t>The upper right corner has a button where you will log in after you create the free account</a:t>
            </a:r>
            <a:endParaRPr lang="en-US" sz="3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000" dirty="0" smtClean="0"/>
              <a:t>Use may use Google/school email account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50110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Navigating Nearpod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375213" y="1810871"/>
            <a:ext cx="6243917" cy="4267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sz="2000" dirty="0" smtClean="0"/>
              <a:t>Your presentations</a:t>
            </a:r>
            <a:endParaRPr lang="en-US" sz="900" dirty="0"/>
          </a:p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endParaRPr lang="en-US" sz="9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Search for existing presentations (Filter for price, grade, CCSS, and subject</a:t>
            </a:r>
          </a:p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sz="2000" dirty="0" smtClean="0"/>
              <a:t>Join a lesson as a participant</a:t>
            </a:r>
          </a:p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sz="2000" dirty="0" smtClean="0"/>
              <a:t>Create your own from scratch or upload existing PPT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Assessment and participation data saved from     embedded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1" y="1752600"/>
            <a:ext cx="2541520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72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1219200"/>
            <a:ext cx="6019800" cy="40842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Introductions</a:t>
            </a:r>
          </a:p>
          <a:p>
            <a:pPr marL="857250" indent="-8572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Name</a:t>
            </a:r>
          </a:p>
          <a:p>
            <a:pPr marL="857250" indent="-8572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Position</a:t>
            </a:r>
          </a:p>
          <a:p>
            <a:pPr marL="857250" indent="-8572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District/School</a:t>
            </a:r>
          </a:p>
          <a:p>
            <a:pPr marL="857250" indent="-8572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Significant learning so far at the conference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4800" y="-731520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46" y="3711388"/>
            <a:ext cx="5484707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62417" y="864138"/>
            <a:ext cx="2514600" cy="737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751347" y="-6329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299447"/>
            <a:ext cx="3937187" cy="3152983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85" y="949138"/>
            <a:ext cx="4171615" cy="2556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399" y="1905000"/>
            <a:ext cx="37847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 created this    by uploading a </a:t>
            </a:r>
            <a:r>
              <a:rPr lang="en-US" dirty="0" err="1" smtClean="0">
                <a:solidFill>
                  <a:srgbClr val="0070C0"/>
                </a:solidFill>
              </a:rPr>
              <a:t>ppt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19050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59288" y="533400"/>
            <a:ext cx="2803712" cy="3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Purchased from Nearpod  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534400" y="565337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1999" y="6172200"/>
            <a:ext cx="280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Free from Nearpod 360</a:t>
            </a:r>
            <a:r>
              <a:rPr lang="en-US" dirty="0" smtClean="0">
                <a:solidFill>
                  <a:srgbClr val="1882A8"/>
                </a:solidFill>
              </a:rPr>
              <a:t>  </a:t>
            </a:r>
            <a:endParaRPr lang="en-US" dirty="0">
              <a:solidFill>
                <a:srgbClr val="1882A8"/>
              </a:solidFill>
            </a:endParaRPr>
          </a:p>
        </p:txBody>
      </p:sp>
      <p:cxnSp>
        <p:nvCxnSpPr>
          <p:cNvPr id="16" name="Straight Arrow Connector 15"/>
          <p:cNvCxnSpPr>
            <a:endCxn id="15" idx="3"/>
          </p:cNvCxnSpPr>
          <p:nvPr/>
        </p:nvCxnSpPr>
        <p:spPr>
          <a:xfrm>
            <a:off x="3107873" y="6349023"/>
            <a:ext cx="458724" cy="7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1" y="303234"/>
            <a:ext cx="285750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8667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Nearpod in 4 Steps…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35" y="1143001"/>
            <a:ext cx="6562044" cy="5715000"/>
          </a:xfr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3631" y="1447800"/>
            <a:ext cx="6019800" cy="4764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>
              <a:lnSpc>
                <a:spcPct val="120000"/>
              </a:lnSpc>
            </a:pPr>
            <a:endParaRPr lang="en-US" sz="1200" dirty="0" smtClean="0"/>
          </a:p>
          <a:p>
            <a:pPr marL="971550" lvl="1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61316" y="-762000"/>
            <a:ext cx="11807631" cy="1647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0502" y="228600"/>
            <a:ext cx="6290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Modify Lesson &amp; Add Slide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02" y="945016"/>
            <a:ext cx="6572250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3" y="3125662"/>
            <a:ext cx="3457575" cy="1715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32" y="3124200"/>
            <a:ext cx="4172240" cy="1655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35" y="5041900"/>
            <a:ext cx="3767138" cy="18288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flipH="1">
            <a:off x="3069906" y="2438400"/>
            <a:ext cx="1988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H="1">
            <a:off x="5213142" y="2459681"/>
            <a:ext cx="1988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7196137" y="6152809"/>
            <a:ext cx="1368231" cy="247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28808" y="2459682"/>
            <a:ext cx="154623" cy="387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6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One Together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95767"/>
              </p:ext>
            </p:extLst>
          </p:nvPr>
        </p:nvGraphicFramePr>
        <p:xfrm>
          <a:off x="1524000" y="2209800"/>
          <a:ext cx="6094413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094572" imgH="3427437" progId="PowerPoint.Show.12">
                  <p:embed/>
                </p:oleObj>
              </mc:Choice>
              <mc:Fallback>
                <p:oleObj name="Presentation" r:id="rId3" imgW="6094572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209800"/>
                        <a:ext cx="6094413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219121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</a:rPr>
              <a:t>Specifics to Multi-Media Slides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5648" y="1444752"/>
            <a:ext cx="7388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Add </a:t>
            </a:r>
            <a:r>
              <a:rPr lang="en-US" sz="2400" b="1" dirty="0">
                <a:solidFill>
                  <a:srgbClr val="0070C0"/>
                </a:solidFill>
              </a:rPr>
              <a:t>slide, </a:t>
            </a:r>
            <a:r>
              <a:rPr lang="en-US" sz="2400" b="1" dirty="0" smtClean="0">
                <a:solidFill>
                  <a:srgbClr val="0070C0"/>
                </a:solidFill>
              </a:rPr>
              <a:t>Add Content 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To </a:t>
            </a:r>
            <a:r>
              <a:rPr lang="en-US" sz="2400" dirty="0"/>
              <a:t>any slide you can </a:t>
            </a:r>
            <a:r>
              <a:rPr lang="en-US" sz="2400" b="1" dirty="0">
                <a:solidFill>
                  <a:srgbClr val="0070C0"/>
                </a:solidFill>
              </a:rPr>
              <a:t>add </a:t>
            </a:r>
            <a:r>
              <a:rPr lang="en-US" sz="2400" b="1" dirty="0" smtClean="0">
                <a:solidFill>
                  <a:srgbClr val="0070C0"/>
                </a:solidFill>
              </a:rPr>
              <a:t>text</a:t>
            </a:r>
            <a:r>
              <a:rPr lang="en-US" sz="2400" b="1" dirty="0">
                <a:solidFill>
                  <a:srgbClr val="0070C0"/>
                </a:solidFill>
              </a:rPr>
              <a:t>, images, and/ or audio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Images</a:t>
            </a:r>
            <a:r>
              <a:rPr lang="en-US" sz="2400" dirty="0" smtClean="0"/>
              <a:t> - many </a:t>
            </a:r>
            <a:r>
              <a:rPr lang="en-US" sz="2400" dirty="0"/>
              <a:t>options – many file types accepted</a:t>
            </a:r>
          </a:p>
          <a:p>
            <a:r>
              <a:rPr lang="en-US" sz="2400" dirty="0" smtClean="0"/>
              <a:t>     Search </a:t>
            </a:r>
            <a:r>
              <a:rPr lang="en-US" sz="2400" dirty="0"/>
              <a:t>Images – click add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Add </a:t>
            </a:r>
            <a:r>
              <a:rPr lang="en-US" sz="2400" b="1" dirty="0" smtClean="0">
                <a:solidFill>
                  <a:srgbClr val="0070C0"/>
                </a:solidFill>
              </a:rPr>
              <a:t>audio </a:t>
            </a:r>
            <a:r>
              <a:rPr lang="en-US" sz="2400" dirty="0" smtClean="0"/>
              <a:t>- </a:t>
            </a:r>
            <a:r>
              <a:rPr lang="en-US" sz="2400" i="1" dirty="0" smtClean="0"/>
              <a:t>cannot </a:t>
            </a:r>
            <a:r>
              <a:rPr lang="en-US" sz="2400" i="1" dirty="0"/>
              <a:t>record audio with Nearpod, </a:t>
            </a:r>
            <a:r>
              <a:rPr lang="en-US" sz="2400" dirty="0"/>
              <a:t>just use a smart phone or app like A</a:t>
            </a:r>
            <a:r>
              <a:rPr lang="en-US" sz="2400" dirty="0" smtClean="0"/>
              <a:t>udacity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Add </a:t>
            </a:r>
            <a:r>
              <a:rPr lang="en-US" sz="2400" b="1" dirty="0" smtClean="0">
                <a:solidFill>
                  <a:srgbClr val="0070C0"/>
                </a:solidFill>
              </a:rPr>
              <a:t>video </a:t>
            </a:r>
            <a:r>
              <a:rPr lang="en-US" sz="2400" dirty="0" smtClean="0"/>
              <a:t>- several </a:t>
            </a:r>
            <a:r>
              <a:rPr lang="en-US" sz="2400" dirty="0"/>
              <a:t>sources including YouTube </a:t>
            </a:r>
            <a:r>
              <a:rPr lang="en-US" sz="2400" dirty="0" smtClean="0"/>
              <a:t>accepted or </a:t>
            </a:r>
            <a:r>
              <a:rPr lang="en-US" sz="2400" dirty="0"/>
              <a:t>use a link with web share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Add Draw </a:t>
            </a:r>
            <a:r>
              <a:rPr lang="en-US" sz="2400" b="1" dirty="0" smtClean="0">
                <a:solidFill>
                  <a:srgbClr val="0070C0"/>
                </a:solidFill>
              </a:rPr>
              <a:t>It </a:t>
            </a:r>
            <a:r>
              <a:rPr lang="en-US" sz="2400" dirty="0" smtClean="0"/>
              <a:t>- This is </a:t>
            </a:r>
            <a:r>
              <a:rPr lang="en-US" sz="2400" dirty="0" err="1" smtClean="0"/>
              <a:t>Nearpod’s</a:t>
            </a:r>
            <a:r>
              <a:rPr lang="en-US" sz="2400" dirty="0" smtClean="0"/>
              <a:t> </a:t>
            </a:r>
            <a:r>
              <a:rPr lang="en-US" sz="2400" dirty="0"/>
              <a:t>version of an interactive </a:t>
            </a:r>
            <a:r>
              <a:rPr lang="en-US" sz="2400" dirty="0" smtClean="0"/>
              <a:t>whiteboard.  Drag </a:t>
            </a:r>
            <a:r>
              <a:rPr lang="en-US" sz="2400" dirty="0"/>
              <a:t>image or use a </a:t>
            </a:r>
            <a:r>
              <a:rPr lang="en-US" sz="2400" dirty="0" smtClean="0"/>
              <a:t>pdf then pose a question </a:t>
            </a:r>
            <a:r>
              <a:rPr lang="en-US" sz="2400" dirty="0"/>
              <a:t>and ask students to mark the image based on the </a:t>
            </a:r>
            <a:r>
              <a:rPr lang="en-US" sz="2400" dirty="0" smtClean="0"/>
              <a:t>prompt.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 algn="ctr">
              <a:defRPr/>
            </a:pPr>
            <a:r>
              <a:rPr lang="en-US" b="1" u="sng" dirty="0" smtClean="0">
                <a:solidFill>
                  <a:srgbClr val="0070C0"/>
                </a:solidFill>
              </a:rPr>
              <a:t>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5648" y="1438656"/>
            <a:ext cx="624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Virtual Field trips: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Type into Nearpod </a:t>
            </a:r>
            <a:r>
              <a:rPr lang="en-US" sz="2000" dirty="0" err="1" smtClean="0"/>
              <a:t>omni</a:t>
            </a:r>
            <a:r>
              <a:rPr lang="en-US" sz="2000" dirty="0" smtClean="0"/>
              <a:t> bar a search for Virtual Field Trips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The Mars - </a:t>
            </a:r>
            <a:r>
              <a:rPr lang="en-US" sz="2000" dirty="0"/>
              <a:t> </a:t>
            </a:r>
            <a:r>
              <a:rPr lang="en-US" sz="2000" dirty="0" smtClean="0"/>
              <a:t>Virtual Tour of the Ted Planet is one example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 smtClean="0"/>
              <a:t>Nearpod partnered with 360 Cities to create these experiences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Add “On the Fly” </a:t>
            </a:r>
            <a:r>
              <a:rPr lang="en-US" sz="2000" dirty="0" err="1" smtClean="0"/>
              <a:t>activites</a:t>
            </a:r>
            <a:r>
              <a:rPr lang="en-US" sz="2000" dirty="0" smtClean="0"/>
              <a:t> like pre and post thought provoking questions to prompt and guide discussions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Organize your My Library:</a:t>
            </a:r>
            <a:endParaRPr 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My Library, +new, add folder, name it and create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Move lessons into the folder for easy location later</a:t>
            </a:r>
            <a:endParaRPr lang="en-US" sz="20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This sorting function is available with the three dots in the upper right as well…add folder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432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0" y="-1415922"/>
            <a:ext cx="11807631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2412" y="1107141"/>
            <a:ext cx="7620000" cy="5715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US" sz="4300" b="1" u="sng" dirty="0" smtClean="0">
                <a:solidFill>
                  <a:srgbClr val="0070C0"/>
                </a:solidFill>
              </a:rPr>
              <a:t>Final Thoughts</a:t>
            </a:r>
          </a:p>
          <a:p>
            <a:endParaRPr lang="en-US" sz="39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500" dirty="0" smtClean="0"/>
              <a:t>Publishing Options: </a:t>
            </a:r>
            <a:endParaRPr lang="en-US" sz="35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500" dirty="0" smtClean="0">
                <a:solidFill>
                  <a:srgbClr val="0070C0"/>
                </a:solidFill>
              </a:rPr>
              <a:t>Teacher paced - </a:t>
            </a:r>
            <a:r>
              <a:rPr lang="en-US" sz="3500" i="1" dirty="0" smtClean="0">
                <a:solidFill>
                  <a:srgbClr val="0070C0"/>
                </a:solidFill>
              </a:rPr>
              <a:t>live session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500" dirty="0" smtClean="0">
                <a:solidFill>
                  <a:srgbClr val="0070C0"/>
                </a:solidFill>
              </a:rPr>
              <a:t>Student paced - </a:t>
            </a:r>
            <a:r>
              <a:rPr lang="en-US" sz="3500" i="1" dirty="0" smtClean="0">
                <a:solidFill>
                  <a:srgbClr val="0070C0"/>
                </a:solidFill>
              </a:rPr>
              <a:t>individually paced</a:t>
            </a:r>
            <a:endParaRPr lang="en-US" sz="3500" i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500" dirty="0" smtClean="0"/>
              <a:t>Turn Google Slides into a Nearpod</a:t>
            </a:r>
            <a:endParaRPr lang="en-US" sz="3500" dirty="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500" dirty="0" err="1" smtClean="0">
                <a:solidFill>
                  <a:srgbClr val="0070C0"/>
                </a:solidFill>
              </a:rPr>
              <a:t>Nearpodize</a:t>
            </a:r>
            <a:r>
              <a:rPr lang="en-US" sz="3500" dirty="0" smtClean="0">
                <a:solidFill>
                  <a:srgbClr val="0070C0"/>
                </a:solidFill>
              </a:rPr>
              <a:t> This is a Chrome Extension that allows you to launch a Nearpod lesson or edit to add activities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500" dirty="0" smtClean="0">
                <a:solidFill>
                  <a:srgbClr val="0070C0"/>
                </a:solidFill>
              </a:rPr>
              <a:t>Nearpod is also an app for Chrome 4</a:t>
            </a:r>
          </a:p>
          <a:p>
            <a:pPr>
              <a:lnSpc>
                <a:spcPct val="120000"/>
              </a:lnSpc>
            </a:pPr>
            <a:r>
              <a:rPr lang="en-US" sz="3500" dirty="0" smtClean="0"/>
              <a:t>On the Fly Features: </a:t>
            </a:r>
            <a:endParaRPr lang="en-US" sz="35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500" dirty="0" smtClean="0">
                <a:solidFill>
                  <a:srgbClr val="0070C0"/>
                </a:solidFill>
              </a:rPr>
              <a:t>Teachable moment…add activity when it finishes, select close and presentation picks up where you left off</a:t>
            </a:r>
            <a:endParaRPr lang="en-US" sz="3500" i="1" dirty="0">
              <a:solidFill>
                <a:srgbClr val="0070C0"/>
              </a:solidFill>
            </a:endParaRPr>
          </a:p>
          <a:p>
            <a:pPr lvl="2">
              <a:lnSpc>
                <a:spcPct val="120000"/>
              </a:lnSpc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0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Session 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10918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have explored </a:t>
            </a:r>
            <a:r>
              <a:rPr lang="en-US" dirty="0"/>
              <a:t>three different presentation options </a:t>
            </a:r>
            <a:r>
              <a:rPr lang="en-US" dirty="0" smtClean="0"/>
              <a:t>designed to increase </a:t>
            </a:r>
            <a:r>
              <a:rPr lang="en-US" dirty="0"/>
              <a:t>engagement and the interactive nature of our instruction.  </a:t>
            </a:r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ThingLink</a:t>
            </a:r>
            <a:r>
              <a:rPr lang="en-US" dirty="0"/>
              <a:t> is a </a:t>
            </a:r>
            <a:r>
              <a:rPr lang="en-US" dirty="0" smtClean="0"/>
              <a:t>web-based platform </a:t>
            </a:r>
            <a:r>
              <a:rPr lang="en-US" dirty="0"/>
              <a:t>where an image becomes completely interactive allowing the creator to embed text, music, video, and web links to illustrate concepts or tell a story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Adobe </a:t>
            </a:r>
            <a:r>
              <a:rPr lang="en-US" b="1" dirty="0" smtClean="0">
                <a:solidFill>
                  <a:srgbClr val="0070C0"/>
                </a:solidFill>
              </a:rPr>
              <a:t>Spark </a:t>
            </a:r>
            <a:r>
              <a:rPr lang="en-US" dirty="0" smtClean="0"/>
              <a:t>is a merging of three iOS apps into one dynamic web based platform.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70C0"/>
                </a:solidFill>
              </a:rPr>
              <a:t>Post</a:t>
            </a:r>
            <a:r>
              <a:rPr lang="en-US" dirty="0" smtClean="0"/>
              <a:t> - Utilizes a </a:t>
            </a:r>
            <a:r>
              <a:rPr lang="en-US" dirty="0"/>
              <a:t>single </a:t>
            </a:r>
            <a:r>
              <a:rPr lang="en-US" dirty="0" smtClean="0"/>
              <a:t>graphic/photo with superimposed text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70C0"/>
                </a:solidFill>
              </a:rPr>
              <a:t>Page</a:t>
            </a:r>
            <a:r>
              <a:rPr lang="en-US" dirty="0" smtClean="0"/>
              <a:t> -  A </a:t>
            </a:r>
            <a:r>
              <a:rPr lang="en-US" dirty="0"/>
              <a:t>web page creation product to share a story/idea on the </a:t>
            </a:r>
            <a:r>
              <a:rPr lang="en-US" dirty="0" smtClean="0"/>
              <a:t>web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70C0"/>
                </a:solidFill>
              </a:rPr>
              <a:t>Video</a:t>
            </a:r>
            <a:r>
              <a:rPr lang="en-US" dirty="0" smtClean="0"/>
              <a:t> - Use pictures</a:t>
            </a:r>
            <a:r>
              <a:rPr lang="en-US" dirty="0"/>
              <a:t>, text and your voice with background </a:t>
            </a:r>
            <a:r>
              <a:rPr lang="en-US" dirty="0" smtClean="0"/>
              <a:t>music to tell a story or share an idea   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Nearpod</a:t>
            </a:r>
            <a:r>
              <a:rPr lang="en-US" dirty="0" smtClean="0"/>
              <a:t> </a:t>
            </a:r>
            <a:r>
              <a:rPr lang="en-US" dirty="0"/>
              <a:t>is an interactive </a:t>
            </a:r>
            <a:r>
              <a:rPr lang="en-US" dirty="0" smtClean="0"/>
              <a:t>web-based, interactive presentation </a:t>
            </a:r>
            <a:r>
              <a:rPr lang="en-US" dirty="0"/>
              <a:t>platform. 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author embeds </a:t>
            </a:r>
            <a:r>
              <a:rPr lang="en-US" dirty="0"/>
              <a:t>quizzes, polls, videos, images, drawing-boards, open-ended responses at strategic points in the lesson. </a:t>
            </a:r>
            <a:r>
              <a:rPr lang="en-US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teacher/facilitator </a:t>
            </a:r>
            <a:r>
              <a:rPr lang="en-US" dirty="0"/>
              <a:t>is able to capture these responses in real time and select certain ones to </a:t>
            </a:r>
            <a:r>
              <a:rPr lang="en-US" dirty="0" smtClean="0"/>
              <a:t>display </a:t>
            </a:r>
            <a:r>
              <a:rPr lang="en-US" dirty="0"/>
              <a:t>as examples or show a graph of responses gathered. 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All </a:t>
            </a:r>
            <a:r>
              <a:rPr lang="en-US" dirty="0"/>
              <a:t>responses are captured and retained for the teacher/facilitator to review after the presentation as formative data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 for </a:t>
            </a:r>
            <a:r>
              <a:rPr lang="en-US" dirty="0"/>
              <a:t>O</a:t>
            </a:r>
            <a:r>
              <a:rPr lang="en-US" dirty="0" smtClean="0"/>
              <a:t>ngoing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hlinkClick r:id="rId6"/>
              </a:rPr>
              <a:t>ThingLink Help Center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7"/>
              </a:rPr>
              <a:t>Nearpod Help Center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8"/>
              </a:rPr>
              <a:t>Adobe Spark Help Center</a:t>
            </a:r>
            <a:endParaRPr lang="en-US" dirty="0" smtClean="0"/>
          </a:p>
          <a:p>
            <a:pPr>
              <a:defRPr/>
            </a:pPr>
            <a:endParaRPr lang="en-US" u="sng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u="sng" smtClean="0">
                <a:solidFill>
                  <a:schemeClr val="tx2"/>
                </a:solidFill>
                <a:hlinkClick r:id="rId9"/>
              </a:rPr>
              <a:t>jlien@sdale.org</a:t>
            </a:r>
            <a:endParaRPr lang="en-US" u="sng">
              <a:solidFill>
                <a:schemeClr val="tx2"/>
              </a:solidFill>
            </a:endParaRPr>
          </a:p>
          <a:p>
            <a:pPr>
              <a:defRPr/>
            </a:pPr>
            <a:endParaRPr lang="en-US" u="sng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458200" cy="42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this session </a:t>
            </a:r>
            <a:r>
              <a:rPr lang="en-US" dirty="0" smtClean="0"/>
              <a:t>you will </a:t>
            </a:r>
            <a:r>
              <a:rPr lang="en-US" dirty="0"/>
              <a:t>have the opportunity to explore three different presentation options that can be added easily and effectively </a:t>
            </a:r>
            <a:r>
              <a:rPr lang="en-US" dirty="0" smtClean="0"/>
              <a:t>to your </a:t>
            </a:r>
            <a:r>
              <a:rPr lang="en-US" dirty="0"/>
              <a:t>current repertoire.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We </a:t>
            </a:r>
            <a:r>
              <a:rPr lang="en-US" dirty="0"/>
              <a:t>will focus on </a:t>
            </a:r>
            <a:r>
              <a:rPr lang="en-US" dirty="0">
                <a:solidFill>
                  <a:srgbClr val="0070C0"/>
                </a:solidFill>
              </a:rPr>
              <a:t>ThingLink</a:t>
            </a:r>
            <a:r>
              <a:rPr lang="en-US" dirty="0"/>
              <a:t>,</a:t>
            </a:r>
            <a:r>
              <a:rPr lang="en-US" dirty="0">
                <a:solidFill>
                  <a:srgbClr val="1882A8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Adobe </a:t>
            </a:r>
            <a:r>
              <a:rPr lang="en-US" dirty="0" smtClean="0">
                <a:solidFill>
                  <a:srgbClr val="0070C0"/>
                </a:solidFill>
              </a:rPr>
              <a:t>Spark</a:t>
            </a:r>
            <a:r>
              <a:rPr lang="en-US" dirty="0" smtClean="0"/>
              <a:t>, </a:t>
            </a:r>
            <a:r>
              <a:rPr lang="en-US" sz="2300" dirty="0" smtClean="0"/>
              <a:t>(formerly Adobe Voice),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Nearpod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each </a:t>
            </a:r>
            <a:r>
              <a:rPr lang="en-US" dirty="0" smtClean="0"/>
              <a:t>have </a:t>
            </a:r>
            <a:r>
              <a:rPr lang="en-US" dirty="0"/>
              <a:t>different features and applications, we will explore ways these tools can be utilized increase engagement and the interactive nature of our instruction. 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7432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7200" dirty="0" smtClean="0"/>
              <a:t>Specifically addressing Springdale educators, today is also about increasing student engagement with our </a:t>
            </a:r>
            <a:r>
              <a:rPr lang="en-US" sz="7200" u="sng" dirty="0" smtClean="0">
                <a:solidFill>
                  <a:srgbClr val="0070C0"/>
                </a:solidFill>
              </a:rPr>
              <a:t>Race to the Top</a:t>
            </a:r>
            <a:r>
              <a:rPr lang="en-US" sz="7200" dirty="0" smtClean="0">
                <a:solidFill>
                  <a:srgbClr val="1882A8"/>
                </a:solidFill>
              </a:rPr>
              <a:t> </a:t>
            </a:r>
            <a:r>
              <a:rPr lang="en-US" sz="7200" dirty="0" smtClean="0"/>
              <a:t>grant funding that provided the 1 to 1 technology for all students Kinder through 12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grade.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-304800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9" y="228600"/>
            <a:ext cx="2514600" cy="231711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882A8"/>
                </a:solidFill>
                <a:hlinkClick r:id="rId3"/>
              </a:rPr>
              <a:t>ThingLink</a:t>
            </a:r>
            <a:endParaRPr lang="en-US" sz="5400" dirty="0">
              <a:solidFill>
                <a:srgbClr val="1882A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8768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ThingLink is a platform where an image becomes completely interactive allowing the creator to embed text, music, video, and web links to illustrate concepts or tell a story.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48878"/>
            <a:ext cx="302895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1624" y="188976"/>
            <a:ext cx="51785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Examples of </a:t>
            </a:r>
            <a:r>
              <a:rPr lang="en-US" dirty="0" err="1" smtClean="0">
                <a:solidFill>
                  <a:srgbClr val="0070C0"/>
                </a:solidFill>
              </a:rPr>
              <a:t>ThingLinks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871">
            <a:off x="5603875" y="288846"/>
            <a:ext cx="3664391" cy="3051004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8098">
            <a:off x="1080623" y="3969494"/>
            <a:ext cx="3737223" cy="2700338"/>
          </a:xfrm>
          <a:prstGeom prst="rect">
            <a:avLst/>
          </a:prstGeom>
        </p:spPr>
      </p:pic>
      <p:pic>
        <p:nvPicPr>
          <p:cNvPr id="8" name="Content Placeholder 7">
            <a:hlinkClick r:id="rId9"/>
          </p:cNvPr>
          <p:cNvPicPr>
            <a:picLocks noGrp="1" noChangeAspect="1"/>
          </p:cNvPicPr>
          <p:nvPr>
            <p:ph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3663533"/>
            <a:ext cx="2904174" cy="2904174"/>
          </a:xfrm>
        </p:spPr>
      </p:pic>
      <p:sp>
        <p:nvSpPr>
          <p:cNvPr id="6" name="5-Point Star 5"/>
          <p:cNvSpPr/>
          <p:nvPr/>
        </p:nvSpPr>
        <p:spPr>
          <a:xfrm>
            <a:off x="5637276" y="166716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11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8470"/>
            <a:ext cx="2705405" cy="26987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-1524000"/>
            <a:ext cx="11807631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7620000" cy="57150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Getting started:</a:t>
            </a:r>
            <a:endParaRPr lang="en-US" sz="7200" dirty="0">
              <a:solidFill>
                <a:srgbClr val="0070C0"/>
              </a:solidFill>
            </a:endParaRPr>
          </a:p>
          <a:p>
            <a:pPr marL="857250" indent="-857250">
              <a:lnSpc>
                <a:spcPct val="120000"/>
              </a:lnSpc>
              <a:buFont typeface="+mj-lt"/>
              <a:buAutoNum type="arabicParenR"/>
            </a:pPr>
            <a:r>
              <a:rPr lang="en-US" sz="3200" dirty="0" smtClean="0"/>
              <a:t>Go to </a:t>
            </a:r>
            <a:r>
              <a:rPr lang="en-US" sz="3200" dirty="0" smtClean="0">
                <a:hlinkClick r:id="rId4"/>
              </a:rPr>
              <a:t>www.thinglink.com</a:t>
            </a:r>
            <a:endParaRPr lang="en-US" sz="3200" dirty="0" smtClean="0"/>
          </a:p>
          <a:p>
            <a:pPr marL="857250" indent="-857250">
              <a:lnSpc>
                <a:spcPct val="120000"/>
              </a:lnSpc>
              <a:buFont typeface="+mj-lt"/>
              <a:buAutoNum type="arabicParenR"/>
            </a:pPr>
            <a:r>
              <a:rPr lang="en-US" sz="3200" dirty="0" smtClean="0"/>
              <a:t>Click join in upper right corner</a:t>
            </a:r>
            <a:endParaRPr lang="en-US" sz="3200" dirty="0"/>
          </a:p>
          <a:p>
            <a:pPr marL="857250" indent="-857250">
              <a:lnSpc>
                <a:spcPct val="120000"/>
              </a:lnSpc>
              <a:buFont typeface="+mj-lt"/>
              <a:buAutoNum type="arabicParenR"/>
            </a:pPr>
            <a:r>
              <a:rPr lang="en-US" sz="3200" dirty="0" smtClean="0"/>
              <a:t>Use Google+, Twitter, or Facebook </a:t>
            </a:r>
            <a:endParaRPr lang="en-US" sz="3200" dirty="0"/>
          </a:p>
          <a:p>
            <a:pPr marL="857250" indent="-857250">
              <a:lnSpc>
                <a:spcPct val="120000"/>
              </a:lnSpc>
              <a:buFont typeface="+mj-lt"/>
              <a:buAutoNum type="arabicParenR"/>
            </a:pPr>
            <a:r>
              <a:rPr lang="en-US" sz="3200" dirty="0" smtClean="0"/>
              <a:t>Navigation:</a:t>
            </a:r>
          </a:p>
          <a:p>
            <a:pPr marL="1314450" lvl="1" indent="-8572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</a:rPr>
              <a:t>Stream</a:t>
            </a:r>
            <a:r>
              <a:rPr lang="en-US" sz="3200" dirty="0" smtClean="0"/>
              <a:t>-find people or search topics</a:t>
            </a:r>
          </a:p>
          <a:p>
            <a:pPr marL="1314450" lvl="1" indent="-8572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</a:rPr>
              <a:t>Browse</a:t>
            </a:r>
            <a:r>
              <a:rPr lang="en-US" sz="3200" dirty="0" smtClean="0"/>
              <a:t>-touch to add existing </a:t>
            </a:r>
            <a:r>
              <a:rPr lang="en-US" sz="3200" dirty="0" err="1" smtClean="0"/>
              <a:t>Thinglink</a:t>
            </a:r>
            <a:r>
              <a:rPr lang="en-US" sz="3200" dirty="0" smtClean="0"/>
              <a:t> to My Stuff (Remix allows you to now “own” and adjust an existing image</a:t>
            </a:r>
          </a:p>
          <a:p>
            <a:pPr marL="1314450" lvl="1" indent="-8572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</a:rPr>
              <a:t>Create</a:t>
            </a:r>
            <a:r>
              <a:rPr lang="en-US" sz="3200" dirty="0" smtClean="0"/>
              <a:t>-make a unique interactive image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5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1712118"/>
            <a:ext cx="6553200" cy="4764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Select &amp; upload image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Image appears in editing mode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Title the image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Add content </a:t>
            </a:r>
            <a:r>
              <a:rPr lang="en-US" dirty="0" smtClean="0"/>
              <a:t>to make your </a:t>
            </a:r>
            <a:r>
              <a:rPr lang="en-US" dirty="0" smtClean="0">
                <a:hlinkClick r:id="rId3"/>
              </a:rPr>
              <a:t>image interactive </a:t>
            </a:r>
            <a:r>
              <a:rPr lang="en-US" dirty="0" smtClean="0"/>
              <a:t>by imbedding images, links, text, audio, or anything with a URL-including videos.</a:t>
            </a:r>
          </a:p>
          <a:p>
            <a:pPr marL="971550" lvl="1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Click to add tag</a:t>
            </a:r>
            <a:r>
              <a:rPr lang="en-US" dirty="0" smtClean="0"/>
              <a:t>.  The edit tag dialogue box opens on left.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Select the tag icon options-top right of dialogue box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Paste link or image address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Choose image size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Add descriptive text</a:t>
            </a:r>
          </a:p>
          <a:p>
            <a:pPr marL="1428750" lvl="2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Tag styling </a:t>
            </a:r>
          </a:p>
          <a:p>
            <a:pPr marL="971550" lvl="1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Save tag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hlinkClick r:id="rId4"/>
              </a:rPr>
              <a:t>5 Tips for ThingLink Tags</a:t>
            </a:r>
            <a:r>
              <a:rPr lang="en-US" dirty="0" smtClean="0"/>
              <a:t> &amp; </a:t>
            </a:r>
            <a:r>
              <a:rPr lang="en-US" dirty="0" smtClean="0">
                <a:hlinkClick r:id="rId5"/>
              </a:rPr>
              <a:t>Rich Media Tag Options</a:t>
            </a:r>
            <a:endParaRPr lang="en-US" dirty="0" smtClean="0"/>
          </a:p>
          <a:p>
            <a:pPr marL="971550" lvl="1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marL="971550" lvl="1" indent="-5143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8600" y="-2514600"/>
            <a:ext cx="11807631" cy="1647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3883" y="265568"/>
            <a:ext cx="5214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Everything ThingLink </a:t>
            </a:r>
            <a:endParaRPr lang="en-US" sz="4400" dirty="0" smtClean="0">
              <a:solidFill>
                <a:srgbClr val="0070C0"/>
              </a:solidFill>
            </a:endParaRPr>
          </a:p>
          <a:p>
            <a:r>
              <a:rPr lang="en-US" sz="4400" dirty="0" smtClean="0">
                <a:solidFill>
                  <a:srgbClr val="0070C0"/>
                </a:solidFill>
              </a:rPr>
              <a:t>starts </a:t>
            </a:r>
            <a:r>
              <a:rPr lang="en-US" sz="4400" dirty="0">
                <a:solidFill>
                  <a:srgbClr val="0070C0"/>
                </a:solidFill>
              </a:rPr>
              <a:t>with an image</a:t>
            </a:r>
            <a:r>
              <a:rPr lang="en-US" sz="4400" dirty="0" smtClean="0">
                <a:solidFill>
                  <a:srgbClr val="0070C0"/>
                </a:solidFill>
              </a:rPr>
              <a:t>…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" name="5-Point Star 1">
            <a:hlinkClick r:id="rId7"/>
          </p:cNvPr>
          <p:cNvSpPr/>
          <p:nvPr/>
        </p:nvSpPr>
        <p:spPr>
          <a:xfrm>
            <a:off x="762000" y="5105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Saving and Sharing Your ThingLink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124200" y="2590800"/>
            <a:ext cx="4495800" cy="4114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Edit Image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Touch to save to My Stuff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Share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View full Screen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Post to Channel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685800" cy="4091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371600"/>
            <a:ext cx="754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that your image is complete,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lick save image </a:t>
            </a:r>
            <a:r>
              <a:rPr lang="en-US" sz="2800" dirty="0"/>
              <a:t>bottom </a:t>
            </a:r>
            <a:r>
              <a:rPr lang="en-US" sz="2800" dirty="0" smtClean="0"/>
              <a:t>right of the screen.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2099</Words>
  <Application>Microsoft Office PowerPoint</Application>
  <PresentationFormat>On-screen Show (4:3)</PresentationFormat>
  <Paragraphs>255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Georgia</vt:lpstr>
      <vt:lpstr>Wingdings</vt:lpstr>
      <vt:lpstr>Training</vt:lpstr>
      <vt:lpstr>Microsoft PowerPoint Presentation</vt:lpstr>
      <vt:lpstr>Beyond PowerPoint Presentations </vt:lpstr>
      <vt:lpstr>PowerPoint Presentation</vt:lpstr>
      <vt:lpstr>The Overview</vt:lpstr>
      <vt:lpstr>PowerPoint Presentation</vt:lpstr>
      <vt:lpstr>ThingLink</vt:lpstr>
      <vt:lpstr>Examples of ThingLinks</vt:lpstr>
      <vt:lpstr>PowerPoint Presentation</vt:lpstr>
      <vt:lpstr>PowerPoint Presentation</vt:lpstr>
      <vt:lpstr>Saving and Sharing Your ThingLink</vt:lpstr>
      <vt:lpstr>PowerPoint Presentation</vt:lpstr>
      <vt:lpstr>On May 20th, Adobe launched a rebranding of three separate mobile app products.  These 3 products merged into one web platform product now called Adobe Spark.   (Although all three are still available as iOS apps.)  So now…. Adobe Slate - Adobe Spark Page Adobe Post - Adobe Spark Post Adobe Voice - Adobe Spark Video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Navigating Nearpod</vt:lpstr>
      <vt:lpstr>Examples</vt:lpstr>
      <vt:lpstr>Nearpod in 4 Steps…</vt:lpstr>
      <vt:lpstr>PowerPoint Presentation</vt:lpstr>
      <vt:lpstr>Let’s Make One Together</vt:lpstr>
      <vt:lpstr>Specifics to Multi-Media Slides</vt:lpstr>
      <vt:lpstr>Tips</vt:lpstr>
      <vt:lpstr>PowerPoint Presentation</vt:lpstr>
      <vt:lpstr>Session Summary</vt:lpstr>
      <vt:lpstr>Resources for Ongoing Support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2016-06-02T14:57:45Z</dcterms:created>
  <dcterms:modified xsi:type="dcterms:W3CDTF">2016-06-08T14:36:15Z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